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59" r:id="rId4"/>
    <p:sldId id="260" r:id="rId5"/>
    <p:sldId id="261" r:id="rId6"/>
    <p:sldId id="262" r:id="rId7"/>
    <p:sldId id="265" r:id="rId8"/>
    <p:sldId id="269" r:id="rId9"/>
    <p:sldId id="267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3"/>
    <p:restoredTop sz="79867"/>
  </p:normalViewPr>
  <p:slideViewPr>
    <p:cSldViewPr snapToGrid="0" snapToObjects="1">
      <p:cViewPr varScale="1">
        <p:scale>
          <a:sx n="126" d="100"/>
          <a:sy n="126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1600" dirty="0"/>
              <a:t>認知症の疑いがある男性</a:t>
            </a:r>
            <a:r>
              <a:rPr lang="ja-JP" altLang="en-US" sz="1600" dirty="0" smtClean="0"/>
              <a:t>高齢者</a:t>
            </a:r>
            <a:endParaRPr lang="en-US" altLang="ja-JP" sz="1600" dirty="0" smtClean="0"/>
          </a:p>
          <a:p>
            <a:pPr>
              <a:defRPr/>
            </a:pPr>
            <a:r>
              <a:rPr lang="ja-JP" altLang="en-US" sz="1600" dirty="0" smtClean="0"/>
              <a:t>（</a:t>
            </a:r>
            <a:r>
              <a:rPr lang="en-US" altLang="ja-JP" sz="1600" dirty="0"/>
              <a:t>162</a:t>
            </a:r>
            <a:r>
              <a:rPr lang="ja-JP" altLang="en-US" sz="1600" dirty="0" smtClean="0"/>
              <a:t>人中）</a:t>
            </a:r>
            <a:endParaRPr lang="ja-JP" altLang="en-US" sz="1600" dirty="0"/>
          </a:p>
        </c:rich>
      </c:tx>
      <c:layout>
        <c:manualLayout>
          <c:xMode val="edge"/>
          <c:yMode val="edge"/>
          <c:x val="0.333550870147256"/>
          <c:y val="0.0644330060356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認知症の疑いがある男性高齢者（162人/10000人、国立長寿医療研究センター）</c:v>
                </c:pt>
              </c:strCache>
            </c:strRef>
          </c:tx>
          <c:spPr>
            <a:solidFill>
              <a:srgbClr val="FF0000"/>
            </a:solidFill>
          </c:spPr>
          <c:explosion val="1"/>
          <c:dPt>
            <c:idx val="0"/>
            <c:bubble3D val="0"/>
            <c:explosion val="25"/>
            <c:spPr>
              <a:solidFill>
                <a:schemeClr val="accent2"/>
              </a:solidFill>
              <a:ln w="12700" cap="flat" cmpd="sng" algn="ctr">
                <a:solidFill>
                  <a:schemeClr val="accent2">
                    <a:shade val="50000"/>
                  </a:schemeClr>
                </a:solidFill>
                <a:prstDash val="solid"/>
                <a:miter lim="800000"/>
              </a:ln>
              <a:effectLst/>
              <a:sp3d contourW="12700">
                <a:contourClr>
                  <a:schemeClr val="accent2">
                    <a:shade val="50000"/>
                  </a:schemeClr>
                </a:contourClr>
              </a:sp3d>
            </c:spPr>
          </c:dPt>
          <c:dPt>
            <c:idx val="1"/>
            <c:bubble3D val="0"/>
            <c:spPr>
              <a:solidFill>
                <a:schemeClr val="accent1"/>
              </a:solidFill>
              <a:ln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:ln>
              <a:effectLst/>
              <a:sp3d contourW="12700">
                <a:contourClr>
                  <a:schemeClr val="accent1">
                    <a:shade val="50000"/>
                  </a:schemeClr>
                </a:contourClr>
              </a:sp3d>
            </c:spPr>
          </c:dPt>
          <c:cat>
            <c:strRef>
              <c:f>Sheet1!$A$2:$A$3</c:f>
              <c:strCache>
                <c:ptCount val="2"/>
                <c:pt idx="0">
                  <c:v>車を運転する</c:v>
                </c:pt>
                <c:pt idx="1">
                  <c:v>しない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99.0</c:v>
                </c:pt>
                <c:pt idx="1">
                  <c:v>63.0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000084326808"/>
          <c:y val="0.8161789756116"/>
          <c:w val="0.384481627296588"/>
          <c:h val="0.1580478219741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0F708-6844-994B-AA60-5B42EA13AE8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025AB-367C-0441-8EF3-A05EDF4335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7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Team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</a:t>
            </a:r>
            <a:r>
              <a:rPr kumimoji="1" lang="ja-JP" altLang="en-US" dirty="0" smtClean="0"/>
              <a:t>の発表をはじめます。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メンバーは。。。。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今日は小森田さんがいません。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ひやりんという可愛い名前ですが、高齢者の事故防止という真面目なテーマを選びました。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6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ご存知の方も多いと思いますが、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アメリカの損害保険会社ハーバート・ウイリアム・ハインリッヒが、</a:t>
            </a:r>
            <a:r>
              <a:rPr kumimoji="1" lang="en-US" altLang="ja-JP" dirty="0" smtClean="0"/>
              <a:t>1929</a:t>
            </a:r>
            <a:r>
              <a:rPr kumimoji="1" lang="ja-JP" altLang="en-US" dirty="0" smtClean="0"/>
              <a:t>年にとある法則を導きました。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平たく言えば、小さなヒヤリに気がつくことが、事故を防ぐことに繋がる、ということです。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でも、そもそも、ひやりとしなかったら、どうでしょう。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83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これは日経の記事ですが。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実はチーム内にもヒヤッとした体験をした人がいました。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99</a:t>
            </a:r>
            <a:r>
              <a:rPr kumimoji="1" lang="ja-JP" altLang="en-US" dirty="0" smtClean="0"/>
              <a:t>人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気づいて欲しい。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でも点数をつけるような方法ではあまり嬉しくないのでは、と思いました。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61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そこで考えたのが「ひやりん」です。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点数でも警告マークでもなく、赤ちゃんのイラストを使うことにしました。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右上には現在のヒヤリ度と理想のヒヤリ度が、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バックにはグラフで時間変化を表示しています。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1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理想ヒヤリ度、ってなによ？とおもわれるでしょうが、今回は心拍数を用いています。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22</a:t>
            </a:r>
            <a:r>
              <a:rPr kumimoji="1" lang="ja-JP" altLang="en-US" dirty="0" smtClean="0"/>
              <a:t>番のビデオですが、これをみるとはっきりと、ドライバーのドキドキ感が現れています。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残念ながら、これを理想ヒヤリ度に使うわけには行きません。ヒトのデータを使うなら、その人が教えてあげればいいですからね。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61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そこで理想ヒヤリを車両データから計算することにしました。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使ったデータは車速、。。。。などで、これを先程の雪道データを使って機械学習にかけました。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ピックが得られた関数でプロットしたものですが、そこそこフィットするパラメタが得られました。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2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025AB-367C-0441-8EF3-A05EDF43359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65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69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96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91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91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04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1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9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98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4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1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2DC2F-5585-FC4B-AAC8-54F51B2CA2D2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84464-66FA-3849-B6EE-2D95B354FD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78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3%83%8F%E3%82%A4%E3%83%B3%E3%83%AA%E3%83%83%E3%83%92%E3%81%AE%E6%B3%95%E5%89%87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738880" y="2634711"/>
            <a:ext cx="4330571" cy="968241"/>
          </a:xfrm>
        </p:spPr>
        <p:txBody>
          <a:bodyPr/>
          <a:lstStyle/>
          <a:p>
            <a:r>
              <a:rPr kumimoji="1" lang="ja-JP" altLang="en-US" dirty="0" smtClean="0"/>
              <a:t>ひやり</a:t>
            </a:r>
            <a:r>
              <a:rPr kumimoji="1" lang="ja-JP" altLang="en-US" dirty="0" smtClean="0"/>
              <a:t>ん。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170556"/>
            <a:ext cx="9144000" cy="1087244"/>
          </a:xfrm>
        </p:spPr>
        <p:txBody>
          <a:bodyPr/>
          <a:lstStyle/>
          <a:p>
            <a:r>
              <a:rPr lang="en-US" altLang="ja-JP" dirty="0" smtClean="0"/>
              <a:t>Team</a:t>
            </a:r>
            <a:r>
              <a:rPr lang="ja-JP" altLang="en-US" dirty="0" smtClean="0"/>
              <a:t> </a:t>
            </a:r>
            <a:r>
              <a:rPr lang="en-US" altLang="ja-JP" dirty="0" smtClean="0"/>
              <a:t>G</a:t>
            </a:r>
          </a:p>
          <a:p>
            <a:r>
              <a:rPr lang="ja-JP" altLang="en-US" dirty="0" smtClean="0"/>
              <a:t>いしかわ、くろやなぎ、こもりた、とよだ、</a:t>
            </a:r>
            <a:r>
              <a:rPr lang="ja-JP" altLang="en-US" dirty="0" smtClean="0"/>
              <a:t>はしもと、</a:t>
            </a:r>
            <a:r>
              <a:rPr lang="ja-JP" altLang="en-US" dirty="0" smtClean="0"/>
              <a:t>ほし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80" y="2116440"/>
            <a:ext cx="1354532" cy="14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１つの事故の背後に</a:t>
            </a:r>
            <a:r>
              <a:rPr lang="en-US" altLang="ja-JP" dirty="0" smtClean="0"/>
              <a:t>300</a:t>
            </a:r>
            <a:r>
              <a:rPr lang="ja-JP" altLang="en-US" dirty="0" smtClean="0"/>
              <a:t>のヒヤリハット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204357"/>
            <a:ext cx="7838435" cy="1910443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ハインリッヒ（</a:t>
            </a:r>
            <a:r>
              <a:rPr lang="en-US" altLang="ja-JP" dirty="0" smtClean="0"/>
              <a:t>1929</a:t>
            </a:r>
            <a:r>
              <a:rPr lang="ja-JP" altLang="en-US" dirty="0" smtClean="0"/>
              <a:t>）は</a:t>
            </a:r>
            <a:r>
              <a:rPr lang="en-US" altLang="ja-JP" dirty="0" smtClean="0"/>
              <a:t>5000</a:t>
            </a:r>
            <a:r>
              <a:rPr lang="ja-JP" altLang="en-US" dirty="0" smtClean="0"/>
              <a:t>件余りの労働災害とその背景を統計学的に調査し、</a:t>
            </a:r>
            <a:r>
              <a:rPr lang="ja-JP" altLang="en-US" u="sng" dirty="0" smtClean="0"/>
              <a:t>軽微な危険への気付きと抑制が重大事故を防ぐことに繋がる</a:t>
            </a:r>
            <a:r>
              <a:rPr lang="ja-JP" altLang="en-US" dirty="0" smtClean="0"/>
              <a:t>との教訓を導きました。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>
              <a:buFont typeface="Wingdings" charset="2"/>
              <a:buChar char="u"/>
            </a:pPr>
            <a:endParaRPr lang="en-US" altLang="ja-JP" dirty="0"/>
          </a:p>
          <a:p>
            <a:pPr>
              <a:buFont typeface="Wingdings" charset="2"/>
              <a:buChar char="u"/>
            </a:pPr>
            <a:endParaRPr lang="en-US" altLang="ja-JP" dirty="0" smtClean="0"/>
          </a:p>
          <a:p>
            <a:pPr>
              <a:buFont typeface="Wingdings" charset="2"/>
              <a:buChar char="u"/>
            </a:pP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5556840"/>
            <a:ext cx="1051560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でも、そもそもヒヤリに気づかないとしたら</a:t>
            </a:r>
            <a:r>
              <a:rPr lang="ja-JP" altLang="en-US" dirty="0" smtClean="0"/>
              <a:t>、こわい</a:t>
            </a:r>
            <a:r>
              <a:rPr lang="ja-JP" altLang="en-US" dirty="0" smtClean="0"/>
              <a:t>ですよね。</a:t>
            </a:r>
            <a:endParaRPr lang="en-US" altLang="ja-JP" dirty="0" smtClean="0"/>
          </a:p>
          <a:p>
            <a:pPr>
              <a:buFont typeface="Wingdings" charset="2"/>
              <a:buChar char="u"/>
            </a:pPr>
            <a:endParaRPr lang="ja-JP" altLang="en-US" dirty="0"/>
          </a:p>
        </p:txBody>
      </p:sp>
      <p:sp>
        <p:nvSpPr>
          <p:cNvPr id="5" name="三角形 4"/>
          <p:cNvSpPr/>
          <p:nvPr/>
        </p:nvSpPr>
        <p:spPr>
          <a:xfrm flipV="1">
            <a:off x="4646908" y="4441556"/>
            <a:ext cx="2898183" cy="565688"/>
          </a:xfrm>
          <a:prstGeom prst="triangle">
            <a:avLst>
              <a:gd name="adj" fmla="val 50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三角形 5"/>
          <p:cNvSpPr/>
          <p:nvPr/>
        </p:nvSpPr>
        <p:spPr>
          <a:xfrm>
            <a:off x="8334855" y="1940764"/>
            <a:ext cx="2953397" cy="2546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kumimoji="1" lang="ja-JP" altLang="en-US" dirty="0" smtClean="0"/>
              <a:t>ヒヤリハット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300</a:t>
            </a:r>
            <a:r>
              <a:rPr lang="ja-JP" altLang="en-US" dirty="0" smtClean="0"/>
              <a:t>件</a:t>
            </a:r>
            <a:endParaRPr kumimoji="1" lang="ja-JP" altLang="en-US" dirty="0"/>
          </a:p>
        </p:txBody>
      </p:sp>
      <p:sp>
        <p:nvSpPr>
          <p:cNvPr id="7" name="三角形 6"/>
          <p:cNvSpPr/>
          <p:nvPr/>
        </p:nvSpPr>
        <p:spPr>
          <a:xfrm>
            <a:off x="8676635" y="1953781"/>
            <a:ext cx="2269832" cy="1956752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kumimoji="1" lang="ja-JP" altLang="en-US" dirty="0" smtClean="0"/>
              <a:t>軽微な事故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29</a:t>
            </a:r>
            <a:r>
              <a:rPr lang="ja-JP" altLang="en-US" dirty="0" smtClean="0"/>
              <a:t>件</a:t>
            </a:r>
            <a:endParaRPr kumimoji="1" lang="ja-JP" altLang="en-US" dirty="0"/>
          </a:p>
        </p:txBody>
      </p:sp>
      <p:sp>
        <p:nvSpPr>
          <p:cNvPr id="8" name="三角形 7"/>
          <p:cNvSpPr/>
          <p:nvPr/>
        </p:nvSpPr>
        <p:spPr>
          <a:xfrm>
            <a:off x="9086635" y="1953781"/>
            <a:ext cx="1449833" cy="1249856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kumimoji="1" lang="ja-JP" altLang="en-US" dirty="0" smtClean="0"/>
              <a:t>重大事故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１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987386" y="4570066"/>
            <a:ext cx="364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ja-JP" sz="1200" u="sng" dirty="0">
                <a:solidFill>
                  <a:schemeClr val="accent5"/>
                </a:solidFill>
                <a:hlinkClick r:id="rId3"/>
              </a:rPr>
              <a:t>https://</a:t>
            </a:r>
            <a:r>
              <a:rPr lang="pt-BR" altLang="ja-JP" sz="1200" u="sng" dirty="0" smtClean="0">
                <a:solidFill>
                  <a:schemeClr val="accent5"/>
                </a:solidFill>
                <a:hlinkClick r:id="rId3"/>
              </a:rPr>
              <a:t>ja.wikipedia.org/wiki/</a:t>
            </a:r>
            <a:r>
              <a:rPr lang="ja-JP" altLang="en-US" sz="1200" u="sng" dirty="0" smtClean="0">
                <a:solidFill>
                  <a:schemeClr val="accent5"/>
                </a:solidFill>
              </a:rPr>
              <a:t>ハインリッヒの法則</a:t>
            </a:r>
            <a:endParaRPr kumimoji="1" lang="ja-JP" altLang="en-US" sz="1200" u="sng" dirty="0">
              <a:solidFill>
                <a:schemeClr val="accent5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19" y="1649104"/>
            <a:ext cx="1634126" cy="14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認知症疑いの男性高齢者、</a:t>
            </a:r>
            <a:r>
              <a:rPr lang="en-US" altLang="ja-JP" dirty="0"/>
              <a:t>61</a:t>
            </a:r>
            <a:r>
              <a:rPr lang="ja-JP" altLang="en-US" dirty="0"/>
              <a:t>％が自動車運転</a:t>
            </a: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5687878"/>
            <a:ext cx="10515600" cy="604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sz="2400" dirty="0" smtClean="0"/>
              <a:t>ドライバー</a:t>
            </a:r>
            <a:r>
              <a:rPr lang="ja-JP" altLang="en-US" sz="2400" dirty="0" smtClean="0"/>
              <a:t>に</a:t>
            </a:r>
            <a:r>
              <a:rPr lang="ja-JP" altLang="en-US" sz="2400" dirty="0" smtClean="0"/>
              <a:t>「</a:t>
            </a:r>
            <a:r>
              <a:rPr lang="ja-JP" altLang="en-US" sz="2400" dirty="0" smtClean="0"/>
              <a:t>ひやり」を</a:t>
            </a:r>
            <a:r>
              <a:rPr lang="ja-JP" altLang="en-US" sz="2400" dirty="0" smtClean="0"/>
              <a:t>気づかせて</a:t>
            </a:r>
            <a:r>
              <a:rPr lang="ja-JP" altLang="en-US" sz="2400" dirty="0" smtClean="0"/>
              <a:t>あげたい</a:t>
            </a:r>
            <a:endParaRPr lang="en-US" altLang="ja-JP" sz="2400" dirty="0" smtClean="0"/>
          </a:p>
          <a:p>
            <a:pPr marL="0" indent="0" algn="ctr">
              <a:buFont typeface="Arial"/>
              <a:buNone/>
            </a:pPr>
            <a:r>
              <a:rPr lang="ja-JP" altLang="en-US" sz="2400" dirty="0" smtClean="0"/>
              <a:t>（やさしく、でもはっきりと。）</a:t>
            </a:r>
            <a:endParaRPr lang="en-US" altLang="ja-JP" sz="2400" dirty="0" smtClean="0"/>
          </a:p>
          <a:p>
            <a:pPr marL="0" indent="0" algn="ctr">
              <a:buFont typeface="Arial"/>
              <a:buNone/>
            </a:pPr>
            <a:endParaRPr lang="ja-JP" altLang="en-US" sz="2400" dirty="0"/>
          </a:p>
        </p:txBody>
      </p:sp>
      <p:sp>
        <p:nvSpPr>
          <p:cNvPr id="5" name="三角形 4"/>
          <p:cNvSpPr/>
          <p:nvPr/>
        </p:nvSpPr>
        <p:spPr>
          <a:xfrm flipV="1">
            <a:off x="4646908" y="4506178"/>
            <a:ext cx="2898183" cy="565688"/>
          </a:xfrm>
          <a:prstGeom prst="triangle">
            <a:avLst>
              <a:gd name="adj" fmla="val 50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1690688"/>
            <a:ext cx="6406662" cy="2628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 sz="2400" dirty="0" smtClean="0"/>
              <a:t>認知症の疑いがある男性高齢者の</a:t>
            </a:r>
            <a:r>
              <a:rPr lang="en-US" altLang="ja-JP" sz="2400" dirty="0" smtClean="0"/>
              <a:t>61</a:t>
            </a:r>
            <a:r>
              <a:rPr lang="ja-JP" altLang="en-US" sz="2400" dirty="0" smtClean="0"/>
              <a:t>％が自動車の運転を続けていることが、国立長寿医療研究センター（愛知県大府市）の調査で分かった。同センター予防老年学研究部の島田裕之部長は「疑いのある人がすべて認知症とは断言できないが、周囲が異変を感じたら早期受診を促すべきだ」と話している。（日経 </a:t>
            </a:r>
            <a:r>
              <a:rPr lang="is-IS" altLang="ja-JP" sz="2400" dirty="0" smtClean="0"/>
              <a:t>2015/6/11</a:t>
            </a:r>
            <a:r>
              <a:rPr lang="ja-JP" altLang="en-US" sz="2400" dirty="0" smtClean="0"/>
              <a:t>）</a:t>
            </a:r>
            <a:endParaRPr lang="ja-JP" altLang="en-US" sz="2400" dirty="0"/>
          </a:p>
        </p:txBody>
      </p:sp>
      <p:graphicFrame>
        <p:nvGraphicFramePr>
          <p:cNvPr id="3" name="グラフ 2"/>
          <p:cNvGraphicFramePr/>
          <p:nvPr>
            <p:extLst>
              <p:ext uri="{D42A27DB-BD31-4B8C-83A1-F6EECF244321}">
                <p14:modId xmlns:p14="http://schemas.microsoft.com/office/powerpoint/2010/main" val="458363992"/>
              </p:ext>
            </p:extLst>
          </p:nvPr>
        </p:nvGraphicFramePr>
        <p:xfrm>
          <a:off x="5504571" y="1290320"/>
          <a:ext cx="7589520" cy="3942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2420" y="365125"/>
            <a:ext cx="11567160" cy="1325563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そこで「ひやりん。」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あなたに理想のヒヤリを教えてくれます。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30" y="1475800"/>
            <a:ext cx="6416804" cy="5382200"/>
          </a:xfrm>
          <a:prstGeom prst="rect">
            <a:avLst/>
          </a:prstGeom>
        </p:spPr>
      </p:pic>
      <p:sp>
        <p:nvSpPr>
          <p:cNvPr id="13" name="円形吹き出し 12"/>
          <p:cNvSpPr/>
          <p:nvPr/>
        </p:nvSpPr>
        <p:spPr>
          <a:xfrm>
            <a:off x="8885948" y="1863529"/>
            <a:ext cx="2836190" cy="1205407"/>
          </a:xfrm>
          <a:prstGeom prst="wedgeEllipseCallout">
            <a:avLst>
              <a:gd name="adj1" fmla="val -55543"/>
              <a:gd name="adj2" fmla="val 14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あなたのヒヤリ度と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理想のヒヤリ度。</a:t>
            </a:r>
            <a:endParaRPr kumimoji="1" lang="ja-JP" altLang="en-US" dirty="0"/>
          </a:p>
        </p:txBody>
      </p:sp>
      <p:sp>
        <p:nvSpPr>
          <p:cNvPr id="14" name="円形吹き出し 13"/>
          <p:cNvSpPr/>
          <p:nvPr/>
        </p:nvSpPr>
        <p:spPr>
          <a:xfrm>
            <a:off x="8885948" y="4166900"/>
            <a:ext cx="2836190" cy="1489981"/>
          </a:xfrm>
          <a:prstGeom prst="wedgeEllipseCallout">
            <a:avLst>
              <a:gd name="adj1" fmla="val -54933"/>
              <a:gd name="adj2" fmla="val -19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刻々と変化するグラフ</a:t>
            </a:r>
            <a:r>
              <a:rPr lang="ja-JP" altLang="en-US" dirty="0" smtClean="0"/>
              <a:t>が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理想のひやりとの差を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教えてくれます。</a:t>
            </a:r>
            <a:endParaRPr kumimoji="1" lang="en-US" altLang="ja-JP" dirty="0" smtClean="0"/>
          </a:p>
        </p:txBody>
      </p:sp>
      <p:sp>
        <p:nvSpPr>
          <p:cNvPr id="15" name="円形吹き出し 14"/>
          <p:cNvSpPr/>
          <p:nvPr/>
        </p:nvSpPr>
        <p:spPr>
          <a:xfrm>
            <a:off x="345876" y="3068936"/>
            <a:ext cx="2541722" cy="1782033"/>
          </a:xfrm>
          <a:prstGeom prst="wedgeEllipseCallout">
            <a:avLst>
              <a:gd name="adj1" fmla="val 54823"/>
              <a:gd name="adj2" fmla="val -4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みんなが気になる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かわいい赤ちゃん。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あなたのヒヤリが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足りないと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こわ</a:t>
            </a:r>
            <a:r>
              <a:rPr kumimoji="1" lang="ja-JP" altLang="en-US" dirty="0" smtClean="0"/>
              <a:t>がります！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74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理想ヒヤリ度って？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5003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dirty="0" smtClean="0"/>
              <a:t>理想ヒヤリ度≒</a:t>
            </a:r>
            <a:r>
              <a:rPr kumimoji="1" lang="ja-JP" altLang="en-US" b="1" dirty="0" smtClean="0"/>
              <a:t>正常な注意力をもって運転した場合</a:t>
            </a:r>
            <a:r>
              <a:rPr kumimoji="1" lang="ja-JP" altLang="en-US" dirty="0" smtClean="0"/>
              <a:t>の心拍数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3780240"/>
            <a:ext cx="10515600" cy="111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ja-JP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67227" y="27807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バック！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85832" y="27771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カーブ！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0" y="3563966"/>
            <a:ext cx="11584699" cy="1551600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2439830" y="3229921"/>
            <a:ext cx="0" cy="74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7762068" y="3142823"/>
            <a:ext cx="0" cy="8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2"/>
          <p:cNvSpPr txBox="1">
            <a:spLocks/>
          </p:cNvSpPr>
          <p:nvPr/>
        </p:nvSpPr>
        <p:spPr>
          <a:xfrm>
            <a:off x="838200" y="6230318"/>
            <a:ext cx="10515600" cy="62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 sz="2400" dirty="0" smtClean="0"/>
              <a:t>でも</a:t>
            </a:r>
            <a:r>
              <a:rPr lang="ja-JP" altLang="en-US" sz="2400" dirty="0" smtClean="0"/>
              <a:t>、</a:t>
            </a:r>
            <a:r>
              <a:rPr lang="ja-JP" altLang="en-US" sz="2400" b="1" dirty="0" smtClean="0"/>
              <a:t>正常な注意力がない人</a:t>
            </a:r>
            <a:r>
              <a:rPr lang="ja-JP" altLang="en-US" sz="2400" dirty="0" smtClean="0"/>
              <a:t>を対象にしているのでは？</a:t>
            </a:r>
            <a:endParaRPr lang="ja-JP" altLang="en-US" sz="2400" dirty="0"/>
          </a:p>
        </p:txBody>
      </p:sp>
      <p:sp>
        <p:nvSpPr>
          <p:cNvPr id="20" name="三角形 19"/>
          <p:cNvSpPr/>
          <p:nvPr/>
        </p:nvSpPr>
        <p:spPr>
          <a:xfrm flipV="1">
            <a:off x="4646907" y="5529433"/>
            <a:ext cx="2898183" cy="303448"/>
          </a:xfrm>
          <a:prstGeom prst="triangle">
            <a:avLst>
              <a:gd name="adj" fmla="val 50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41" y="2449214"/>
            <a:ext cx="1697704" cy="1194567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223" y="2435753"/>
            <a:ext cx="1697706" cy="1194567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7762068" y="5172612"/>
            <a:ext cx="4343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SDTECH</a:t>
            </a:r>
            <a:r>
              <a:rPr lang="ja-JP" altLang="en-US" sz="1200" dirty="0" smtClean="0"/>
              <a:t>さんの</a:t>
            </a:r>
            <a:r>
              <a:rPr lang="en-US" altLang="ja-JP" sz="1200" dirty="0" err="1" smtClean="0"/>
              <a:t>Vital.Heartrate</a:t>
            </a:r>
            <a:r>
              <a:rPr lang="ja-JP" altLang="en-US" sz="1200" dirty="0" smtClean="0"/>
              <a:t>を使わせていただきました。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724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そこで、</a:t>
            </a:r>
            <a:r>
              <a:rPr kumimoji="1" lang="ja-JP" altLang="en-US" dirty="0" smtClean="0"/>
              <a:t>理想ヒヤリを近似計算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995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ja-JP" altLang="en-US" dirty="0" smtClean="0"/>
              <a:t>車両情報を元に</a:t>
            </a:r>
            <a:r>
              <a:rPr lang="ja-JP" altLang="en-US" dirty="0" smtClean="0"/>
              <a:t>近似式を定義しパラメタ</a:t>
            </a:r>
            <a:r>
              <a:rPr lang="ja-JP" altLang="en-US" dirty="0" smtClean="0"/>
              <a:t>を機械学習しました。</a:t>
            </a:r>
            <a:endParaRPr lang="en-US" altLang="ja-JP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92657" y="-7199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カーブ！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9" y="3565997"/>
            <a:ext cx="11584699" cy="1547242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>
            <a:off x="2439830" y="3229921"/>
            <a:ext cx="0" cy="74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7067227" y="27807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フィット！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85832" y="27771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フィット！</a:t>
            </a:r>
            <a:endParaRPr kumimoji="1" lang="ja-JP" altLang="en-US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7762068" y="3142823"/>
            <a:ext cx="0" cy="8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 19"/>
          <p:cNvSpPr/>
          <p:nvPr/>
        </p:nvSpPr>
        <p:spPr>
          <a:xfrm>
            <a:off x="303649" y="5447837"/>
            <a:ext cx="11584699" cy="1247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ja-JP" altLang="en-US" b="1" dirty="0" smtClean="0"/>
              <a:t>理想ヒヤリ近似値</a:t>
            </a:r>
            <a:r>
              <a:rPr lang="en-US" altLang="ja-JP" b="1" dirty="0" smtClean="0"/>
              <a:t>  </a:t>
            </a:r>
            <a:r>
              <a:rPr lang="en-US" altLang="ja-JP" b="1" dirty="0" smtClean="0"/>
              <a:t>=</a:t>
            </a:r>
            <a:r>
              <a:rPr lang="ja-JP" altLang="en-US" sz="2800" b="1" dirty="0" smtClean="0"/>
              <a:t> </a:t>
            </a:r>
            <a:r>
              <a:rPr lang="en-US" altLang="ja-JP" sz="2800" b="1" dirty="0" smtClean="0"/>
              <a:t>f</a:t>
            </a:r>
            <a:r>
              <a:rPr lang="en-US" altLang="ja-JP" sz="2800" b="1" dirty="0" smtClean="0"/>
              <a:t>(</a:t>
            </a:r>
            <a:r>
              <a:rPr lang="ja-JP" altLang="en-US" dirty="0" smtClean="0"/>
              <a:t>車速</a:t>
            </a:r>
            <a:r>
              <a:rPr lang="en-US" altLang="ja-JP" dirty="0" smtClean="0"/>
              <a:t>, </a:t>
            </a:r>
            <a:r>
              <a:rPr lang="ja-JP" altLang="en-US" dirty="0" smtClean="0"/>
              <a:t>横</a:t>
            </a:r>
            <a:r>
              <a:rPr lang="ja-JP" altLang="en-US" dirty="0" smtClean="0"/>
              <a:t>方向加速度</a:t>
            </a:r>
            <a:r>
              <a:rPr lang="en-US" altLang="ja-JP" dirty="0" smtClean="0"/>
              <a:t>,</a:t>
            </a:r>
            <a:r>
              <a:rPr lang="ja-JP" altLang="en-US" dirty="0" smtClean="0"/>
              <a:t> </a:t>
            </a:r>
            <a:r>
              <a:rPr lang="ja-JP" altLang="en-US" dirty="0" smtClean="0"/>
              <a:t>水平回転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ギア</a:t>
            </a:r>
            <a:r>
              <a:rPr lang="en-US" altLang="ja-JP" dirty="0" smtClean="0"/>
              <a:t>, </a:t>
            </a:r>
            <a:r>
              <a:rPr lang="ja-JP" altLang="en-US" dirty="0" smtClean="0"/>
              <a:t>ハンドル</a:t>
            </a:r>
            <a:r>
              <a:rPr lang="ja-JP" altLang="en-US" dirty="0" smtClean="0"/>
              <a:t>角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アクセルペダル位置</a:t>
            </a:r>
            <a:r>
              <a:rPr lang="ja-JP" altLang="en-US" sz="2800" b="1" dirty="0" smtClean="0"/>
              <a:t>）</a:t>
            </a:r>
            <a:endParaRPr lang="en-US" altLang="ja-JP" sz="2800" b="1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406055" y="5172612"/>
            <a:ext cx="3469112" cy="27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Access</a:t>
            </a:r>
            <a:r>
              <a:rPr lang="ja-JP" altLang="en-US" sz="1200" dirty="0" smtClean="0"/>
              <a:t>さんのデータ</a:t>
            </a:r>
            <a:r>
              <a:rPr lang="ja-JP" altLang="en-US" sz="1200" dirty="0" smtClean="0"/>
              <a:t>を使わせて</a:t>
            </a:r>
            <a:r>
              <a:rPr lang="ja-JP" altLang="en-US" sz="1200" dirty="0" smtClean="0"/>
              <a:t>いただきました。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15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それで</a:t>
            </a:r>
            <a:r>
              <a:rPr lang="ja-JP" altLang="en-US" dirty="0" smtClean="0"/>
              <a:t>は実際に御覧ください。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65" y="4716534"/>
            <a:ext cx="1334375" cy="13731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51" y="4718372"/>
            <a:ext cx="1332590" cy="137127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52" y="4715903"/>
            <a:ext cx="1331598" cy="13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補足：より良い理想ヒヤリ度の推定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42339"/>
            <a:ext cx="10515600" cy="438557"/>
          </a:xfrm>
        </p:spPr>
        <p:txBody>
          <a:bodyPr>
            <a:normAutofit/>
          </a:bodyPr>
          <a:lstStyle/>
          <a:p>
            <a:r>
              <a:rPr kumimoji="1" lang="ja-JP" altLang="en-US" sz="2000" dirty="0" smtClean="0"/>
              <a:t>別モデル（過去のサンプルも考慮した場合）</a:t>
            </a:r>
            <a:endParaRPr kumimoji="1"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3796751"/>
            <a:ext cx="10110352" cy="135033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2145438"/>
            <a:ext cx="10110353" cy="1350330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4419600"/>
            <a:ext cx="10515600" cy="217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5415279"/>
            <a:ext cx="10515600" cy="1107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 smtClean="0"/>
              <a:t>周囲の環境情報（視覚、聴覚）を考慮</a:t>
            </a:r>
            <a:endParaRPr lang="en-US" altLang="ja-JP" sz="2000" dirty="0" smtClean="0"/>
          </a:p>
          <a:p>
            <a:pPr lvl="1"/>
            <a:r>
              <a:rPr lang="ja-JP" altLang="en-US" sz="1800" dirty="0" smtClean="0"/>
              <a:t>前方・後方車との間隔、車線の種類（破線、黄色線）、幅員、路面の状態（乾いている、濡れている）、信号（信号までの距離と色）、合流地点の有無、緊急車両の接近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106487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クレジット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いらすとや</a:t>
            </a:r>
            <a:endParaRPr lang="en-US" altLang="ja-JP" dirty="0" smtClean="0"/>
          </a:p>
          <a:p>
            <a:pPr lvl="1"/>
            <a:r>
              <a:rPr lang="en-US" altLang="ja-JP" dirty="0"/>
              <a:t>http://</a:t>
            </a:r>
            <a:r>
              <a:rPr lang="en-US" altLang="ja-JP" dirty="0" err="1"/>
              <a:t>www.irasutoya.com</a:t>
            </a:r>
            <a:r>
              <a:rPr lang="en-US" altLang="ja-JP" dirty="0"/>
              <a:t>/</a:t>
            </a:r>
            <a:endParaRPr lang="en-US" altLang="ja-JP" dirty="0" smtClean="0"/>
          </a:p>
          <a:p>
            <a:r>
              <a:rPr lang="ja-JP" altLang="en-US" dirty="0" smtClean="0"/>
              <a:t>効果音</a:t>
            </a:r>
            <a:r>
              <a:rPr lang="en-US" altLang="ja-JP" dirty="0" smtClean="0"/>
              <a:t>SE</a:t>
            </a:r>
          </a:p>
          <a:p>
            <a:pPr lvl="1"/>
            <a:r>
              <a:rPr lang="en-US" altLang="ja-JP" dirty="0"/>
              <a:t>http://</a:t>
            </a:r>
            <a:r>
              <a:rPr lang="en-US" altLang="ja-JP" dirty="0" err="1"/>
              <a:t>kouka-on.seesaa.net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7491368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465</TotalTime>
  <Words>809</Words>
  <Application>Microsoft Macintosh PowerPoint</Application>
  <PresentationFormat>ワイド画面</PresentationFormat>
  <Paragraphs>109</Paragraphs>
  <Slides>9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Wingdings</vt:lpstr>
      <vt:lpstr>Yu Gothic</vt:lpstr>
      <vt:lpstr>Yu Gothic Light</vt:lpstr>
      <vt:lpstr>Arial</vt:lpstr>
      <vt:lpstr>ホワイト</vt:lpstr>
      <vt:lpstr>ひやりん。</vt:lpstr>
      <vt:lpstr>１つの事故の背後に300のヒヤリハット</vt:lpstr>
      <vt:lpstr>認知症疑いの男性高齢者、61％が自動車運転 </vt:lpstr>
      <vt:lpstr>そこで「ひやりん。」 あなたに理想のヒヤリを教えてくれます。 </vt:lpstr>
      <vt:lpstr>理想ヒヤリ度って？</vt:lpstr>
      <vt:lpstr>そこで、理想ヒヤリを近似計算</vt:lpstr>
      <vt:lpstr>それでは実際に御覧ください。</vt:lpstr>
      <vt:lpstr>補足：より良い理想ヒヤリ度の推定</vt:lpstr>
      <vt:lpstr>クレジット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ひやっと。</dc:title>
  <dc:creator>Junichi Hashimoto</dc:creator>
  <cp:lastModifiedBy>Junichi Hashimoto</cp:lastModifiedBy>
  <cp:revision>33</cp:revision>
  <dcterms:created xsi:type="dcterms:W3CDTF">2017-01-28T09:45:08Z</dcterms:created>
  <dcterms:modified xsi:type="dcterms:W3CDTF">2017-01-29T05:23:38Z</dcterms:modified>
</cp:coreProperties>
</file>